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</p:sldMasterIdLst>
  <p:sldIdLst>
    <p:sldId id="298" r:id="rId2"/>
    <p:sldId id="289" r:id="rId3"/>
    <p:sldId id="301" r:id="rId4"/>
    <p:sldId id="302" r:id="rId5"/>
    <p:sldId id="303" r:id="rId6"/>
    <p:sldId id="304" r:id="rId7"/>
    <p:sldId id="291" r:id="rId8"/>
    <p:sldId id="305" r:id="rId9"/>
    <p:sldId id="292" r:id="rId10"/>
    <p:sldId id="288" r:id="rId11"/>
    <p:sldId id="293" r:id="rId12"/>
    <p:sldId id="294" r:id="rId13"/>
    <p:sldId id="265" r:id="rId14"/>
    <p:sldId id="267" r:id="rId15"/>
    <p:sldId id="306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Arial Black" panose="020B0A04020102020204" pitchFamily="34" charset="0"/>
      <p:bold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161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1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4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4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5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9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74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9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6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7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8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97756B-E649-412E-B892-12945D31AE35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32B004-28CB-45AF-876E-3BD4552EA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chool78kem.ru/images/Sport/2015/GTO/2.pn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004887"/>
          </a:xfrm>
        </p:spPr>
        <p:txBody>
          <a:bodyPr/>
          <a:lstStyle/>
          <a:p>
            <a:pPr algn="l"/>
            <a:r>
              <a:rPr lang="ru-RU" dirty="0" smtClean="0"/>
              <a:t>Комплекс ГТО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3" y="2200275"/>
            <a:ext cx="7973608" cy="1268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 Указу Президента РФ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</a:p>
          <a:p>
            <a:endParaRPr lang="ru-RU" dirty="0"/>
          </a:p>
        </p:txBody>
      </p:sp>
      <p:pic>
        <p:nvPicPr>
          <p:cNvPr id="5" name="Picture 2" descr="http://img-fotki.yandex.ru/get/9739/161689537.124/0_12b40a_748a308d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588" y="40481"/>
            <a:ext cx="3509412" cy="2295525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571625" y="3295651"/>
            <a:ext cx="7384116" cy="3562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Внедрение комплекса преследует следующие цели и задачи:</a:t>
            </a:r>
          </a:p>
          <a:p>
            <a:r>
              <a:rPr lang="ru-RU" dirty="0"/>
              <a:t>повышение эффективности использования возможностей̆ физической̆ культуры и спорта в укреплении здоровья, гармоничном и всестороннем развитии личности, воспитании патриотизма и обеспечение преемственности в осуществлении физического воспитания населения;</a:t>
            </a:r>
          </a:p>
          <a:p>
            <a:r>
              <a:rPr lang="ru-RU" dirty="0"/>
              <a:t>увеличение числа граждан, систематически занимающихся физической̆ культурой̆ и спортом в Российской Федерации;</a:t>
            </a:r>
          </a:p>
          <a:p>
            <a:r>
              <a:rPr lang="ru-RU" dirty="0"/>
              <a:t>повышение уровня физической подготовленности и продолжительности жизни граждан Российской Федерации;</a:t>
            </a:r>
          </a:p>
          <a:p>
            <a:r>
              <a:rPr lang="ru-RU" dirty="0"/>
              <a:t>формирование у населения осознанных потребностей в систематических занятиях физической культурой и спортом, физическом самосовершенствовании и ведении здорового образа жизни;</a:t>
            </a:r>
          </a:p>
          <a:p>
            <a:r>
              <a:rPr lang="ru-RU" dirty="0"/>
              <a:t>повышение общего уровня знаний населения о средствах, методах и формах организации самостоятельных занятий, в том числе с использованием современных информационных технологий;</a:t>
            </a:r>
          </a:p>
          <a:p>
            <a:r>
              <a:rPr lang="ru-RU" dirty="0"/>
              <a:t>модернизация системы физического воспитания и системы развития массового, детско-юношеского, школьного и студенческого спорта в образовательных организациях, в том числе путем увеличения количества спортивных клубов.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7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49" y="200025"/>
            <a:ext cx="7829551" cy="110490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</a:t>
            </a:r>
            <a:r>
              <a:rPr lang="ru-RU" sz="4800" dirty="0" smtClean="0"/>
              <a:t>оржусь </a:t>
            </a:r>
            <a:r>
              <a:rPr lang="ru-RU" sz="4800" b="1" dirty="0">
                <a:solidFill>
                  <a:srgbClr val="FF0000"/>
                </a:solidFill>
              </a:rPr>
              <a:t>Т</a:t>
            </a:r>
            <a:r>
              <a:rPr lang="ru-RU" sz="4800" dirty="0" smtClean="0"/>
              <a:t>обой 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dirty="0" smtClean="0"/>
              <a:t>течество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2" y="1171575"/>
            <a:ext cx="6161617" cy="5686425"/>
          </a:xfrm>
        </p:spPr>
        <p:txBody>
          <a:bodyPr anchor="t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Всероссийский физкультурно-спортивный комплекс </a:t>
            </a:r>
            <a:r>
              <a:rPr lang="ru-RU" sz="2000" dirty="0" smtClean="0">
                <a:solidFill>
                  <a:srgbClr val="002060"/>
                </a:solidFill>
              </a:rPr>
              <a:t>ГТО </a:t>
            </a:r>
            <a:r>
              <a:rPr lang="ru-RU" sz="2000" dirty="0">
                <a:solidFill>
                  <a:srgbClr val="002060"/>
                </a:solidFill>
              </a:rPr>
              <a:t>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Комплекс ГТО предусматривает подготовку к выполнению и непосредственное выполнение населением различных возрастных групп (от 6 до 70 лет и старше) установленных нормативных требований по трем уровням трудности, соответствующим золотому, серебряному и бронзовому знакам отличия «Готов к труду и обороне» (ГТО). </a:t>
            </a:r>
          </a:p>
        </p:txBody>
      </p:sp>
      <p:pic>
        <p:nvPicPr>
          <p:cNvPr id="7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9022" y="1304926"/>
            <a:ext cx="2755556" cy="2533134"/>
          </a:xfrm>
          <a:prstGeom prst="rect">
            <a:avLst/>
          </a:prstGeom>
          <a:noFill/>
        </p:spPr>
      </p:pic>
      <p:pic>
        <p:nvPicPr>
          <p:cNvPr id="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5074832"/>
            <a:ext cx="2781300" cy="1772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9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">
            <a:hlinkClick r:id="rId2" tooltip="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953" y="178636"/>
            <a:ext cx="6732847" cy="24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8603" y="2945565"/>
            <a:ext cx="7628197" cy="39124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спортивные разряды и звания. 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2" y="142876"/>
            <a:ext cx="7704667" cy="685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book antiqua" panose="02040602050305030304" pitchFamily="18" charset="0"/>
              </a:rPr>
              <a:t>Ступени комплекса</a:t>
            </a:r>
            <a:r>
              <a:rPr lang="ru-RU" dirty="0" smtClean="0">
                <a:effectLst/>
                <a:latin typeface="book antiqua" panose="02040602050305030304" pitchFamily="18" charset="0"/>
              </a:rPr>
              <a:t>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0775" y="828675"/>
            <a:ext cx="6296025" cy="5753100"/>
          </a:xfrm>
        </p:spPr>
        <p:txBody>
          <a:bodyPr anchor="t">
            <a:normAutofit/>
          </a:bodyPr>
          <a:lstStyle/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1 СТУПЕНЬ —6-8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2 СТУПЕНЬ —9-10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3 СТУПЕНЬ —11-12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4 СТУПЕНЬ —13-15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5 СТУПЕНЬ —16-17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6 СТУПЕНЬ —18-29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7 СТУПЕНЬ —30-39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8 СТУПЕНЬ —40-49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9 СТУПЕНЬ —50-59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10 СТУПЕНЬ —60-69 ЛЕТ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cap="all" dirty="0">
                <a:solidFill>
                  <a:srgbClr val="006600"/>
                </a:solidFill>
                <a:latin typeface="Arial Black" panose="020B0A04020102020204" pitchFamily="34" charset="0"/>
              </a:rPr>
              <a:t>11 СТУПЕНЬ —70 ЛЕТ И СТАРШЕ</a:t>
            </a:r>
            <a:endParaRPr lang="ru-RU" dirty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6667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ступень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28929"/>
              </p:ext>
            </p:extLst>
          </p:nvPr>
        </p:nvGraphicFramePr>
        <p:xfrm>
          <a:off x="972804" y="746843"/>
          <a:ext cx="7185092" cy="645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Документ" r:id="rId3" imgW="6862231" imgH="5971455" progId="Word.Document.12">
                  <p:embed/>
                </p:oleObj>
              </mc:Choice>
              <mc:Fallback>
                <p:oleObj name="Документ" r:id="rId3" imgW="6862231" imgH="5971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804" y="746843"/>
                        <a:ext cx="7185092" cy="645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2" y="0"/>
            <a:ext cx="7704667" cy="666749"/>
          </a:xfrm>
        </p:spPr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ru-RU" dirty="0" smtClean="0"/>
              <a:t> ступень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25308"/>
              </p:ext>
            </p:extLst>
          </p:nvPr>
        </p:nvGraphicFramePr>
        <p:xfrm>
          <a:off x="733425" y="666749"/>
          <a:ext cx="7424471" cy="666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Документ" r:id="rId3" imgW="6858996" imgH="5971455" progId="Word.Document.12">
                  <p:embed/>
                </p:oleObj>
              </mc:Choice>
              <mc:Fallback>
                <p:oleObj name="Документ" r:id="rId3" imgW="6858996" imgH="5971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25" y="666749"/>
                        <a:ext cx="7424471" cy="6669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2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0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3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9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7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260"/>
            <a:ext cx="7704667" cy="6051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История комплекса ГТО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2132" y="1546413"/>
            <a:ext cx="7704668" cy="5217458"/>
          </a:xfrm>
        </p:spPr>
        <p:txBody>
          <a:bodyPr/>
          <a:lstStyle/>
          <a:p>
            <a:pPr marL="806450"/>
            <a:r>
              <a:rPr lang="ru-RU" dirty="0"/>
              <a:t>бег на 100, 500 и 1000 метров;</a:t>
            </a:r>
          </a:p>
          <a:p>
            <a:pPr marL="806450"/>
            <a:r>
              <a:rPr lang="ru-RU" dirty="0"/>
              <a:t>прыжки в длину и высоту;</a:t>
            </a:r>
          </a:p>
          <a:p>
            <a:pPr marL="806450"/>
            <a:r>
              <a:rPr lang="ru-RU" dirty="0"/>
              <a:t>метание гранаты;</a:t>
            </a:r>
          </a:p>
          <a:p>
            <a:pPr marL="806450"/>
            <a:r>
              <a:rPr lang="ru-RU" dirty="0"/>
              <a:t>подтягивание на перекладине;</a:t>
            </a:r>
          </a:p>
          <a:p>
            <a:pPr marL="806450"/>
            <a:r>
              <a:rPr lang="ru-RU" dirty="0"/>
              <a:t>лазание по канату или шесту;</a:t>
            </a:r>
          </a:p>
          <a:p>
            <a:pPr marL="806450"/>
            <a:r>
              <a:rPr lang="ru-RU" dirty="0"/>
              <a:t>поднимание патронного ящика весом в 32 килограмма и безостановочное передвижение с ним на расстоянии 50 метров;</a:t>
            </a:r>
          </a:p>
          <a:p>
            <a:pPr marL="806450"/>
            <a:r>
              <a:rPr lang="ru-RU" dirty="0"/>
              <a:t>плавание;</a:t>
            </a:r>
          </a:p>
          <a:p>
            <a:pPr marL="806450"/>
            <a:r>
              <a:rPr lang="ru-RU" dirty="0"/>
              <a:t>умение ездить на велосипеде или умение управлять трактором, мотоциклом, автомобилем;</a:t>
            </a:r>
          </a:p>
          <a:p>
            <a:pPr marL="806450"/>
            <a:r>
              <a:rPr lang="ru-RU" dirty="0"/>
              <a:t>умение грести 1 км;</a:t>
            </a:r>
          </a:p>
          <a:p>
            <a:pPr marL="806450"/>
            <a:r>
              <a:rPr lang="ru-RU" dirty="0"/>
              <a:t>лыжи на 3 и 10 км;</a:t>
            </a:r>
          </a:p>
          <a:p>
            <a:pPr marL="806450"/>
            <a:r>
              <a:rPr lang="ru-RU" dirty="0"/>
              <a:t>верховую езду и продвижение в противогазе на 1 км.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2" y="824753"/>
            <a:ext cx="7704667" cy="7216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Первый комплекс ГТО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был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утвержден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11 марта 1931 года:</a:t>
            </a:r>
            <a:endParaRPr lang="ru-RU" sz="2200" dirty="0"/>
          </a:p>
        </p:txBody>
      </p:sp>
      <p:pic>
        <p:nvPicPr>
          <p:cNvPr id="6" name="Picture 2" descr="Золотой зна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799" y="154641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0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7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5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857250"/>
            <a:ext cx="9144538" cy="5143500"/>
            <a:chOff x="0" y="0"/>
            <a:chExt cx="12192717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717" cy="6857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7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673" y="3619500"/>
            <a:ext cx="7290029" cy="2985897"/>
          </a:xfrm>
          <a:ln>
            <a:noFill/>
          </a:ln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Комитет по образованию города Барнаула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общеобразовательное учреждение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«Средняя общеобразовательная школа №128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углубленным изучением отдельных предметов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indent="450215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Автор презентации учитель физической культуры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Кочанович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18765" y="3364006"/>
            <a:ext cx="6468035" cy="0"/>
          </a:xfrm>
          <a:prstGeom prst="line">
            <a:avLst/>
          </a:prstGeom>
          <a:ln w="69850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3" y="4316506"/>
            <a:ext cx="3739896" cy="1719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Мужчины:</a:t>
            </a:r>
          </a:p>
          <a:p>
            <a:pPr marL="0" indent="0">
              <a:buNone/>
            </a:pPr>
            <a:r>
              <a:rPr lang="ru-RU" dirty="0"/>
              <a:t>I категория – с 18 до 25 лет,</a:t>
            </a:r>
          </a:p>
          <a:p>
            <a:pPr marL="0" indent="0">
              <a:buNone/>
            </a:pPr>
            <a:r>
              <a:rPr lang="ru-RU" dirty="0" err="1"/>
              <a:t>II</a:t>
            </a:r>
            <a:r>
              <a:rPr lang="ru-RU" dirty="0"/>
              <a:t> категория – с 25 до 35 лет,</a:t>
            </a:r>
          </a:p>
          <a:p>
            <a:pPr marL="0" indent="0">
              <a:buNone/>
            </a:pPr>
            <a:r>
              <a:rPr lang="ru-RU" dirty="0" err="1"/>
              <a:t>III</a:t>
            </a:r>
            <a:r>
              <a:rPr lang="ru-RU" dirty="0"/>
              <a:t> категория – с 35 лет и старше.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6904" y="4316506"/>
            <a:ext cx="3739896" cy="16973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Женщины:</a:t>
            </a:r>
          </a:p>
          <a:p>
            <a:pPr marL="0" indent="0">
              <a:buNone/>
            </a:pPr>
            <a:r>
              <a:rPr lang="ru-RU" dirty="0"/>
              <a:t>I категория – с 17 до 25 лет,</a:t>
            </a:r>
          </a:p>
          <a:p>
            <a:pPr marL="0" indent="0">
              <a:buNone/>
            </a:pPr>
            <a:r>
              <a:rPr lang="ru-RU" dirty="0" err="1"/>
              <a:t>II</a:t>
            </a:r>
            <a:r>
              <a:rPr lang="ru-RU" dirty="0"/>
              <a:t> категория – с 25 до 32 лет,</a:t>
            </a:r>
          </a:p>
          <a:p>
            <a:pPr marL="0" indent="0">
              <a:buNone/>
            </a:pPr>
            <a:r>
              <a:rPr lang="ru-RU" dirty="0" err="1"/>
              <a:t>III</a:t>
            </a:r>
            <a:r>
              <a:rPr lang="ru-RU" dirty="0"/>
              <a:t> категория – с 32 лет и старше.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82132" y="416859"/>
            <a:ext cx="7704667" cy="3899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	К</a:t>
            </a:r>
            <a:r>
              <a:rPr lang="ru-RU" sz="2000" dirty="0"/>
              <a:t> испытаниям на получение значка «Готов к труду и обороне» первоначально допускались мужчины не моложе 18 лет и женщины не моложе 17 </a:t>
            </a:r>
            <a:r>
              <a:rPr lang="ru-RU" sz="2000" dirty="0" smtClean="0"/>
              <a:t>лет.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Особым </a:t>
            </a:r>
            <a:r>
              <a:rPr lang="ru-RU" sz="2000" dirty="0"/>
              <a:t>условием было удовлетворительное состояние здоровья. Определял его врач, который устанавливал, что выполнение норм по данному комплексу не принесет ущерба здоровью </a:t>
            </a:r>
            <a:r>
              <a:rPr lang="ru-RU" sz="2000" dirty="0" smtClean="0"/>
              <a:t>человека.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Для </a:t>
            </a:r>
            <a:r>
              <a:rPr lang="ru-RU" sz="2000" dirty="0"/>
              <a:t>проведения практических испытаний они распределялись на отдельные группы по полу и возрасту.</a:t>
            </a:r>
          </a:p>
        </p:txBody>
      </p:sp>
    </p:spTree>
    <p:extLst>
      <p:ext uri="{BB962C8B-B14F-4D97-AF65-F5344CB8AC3E}">
        <p14:creationId xmlns:p14="http://schemas.microsoft.com/office/powerpoint/2010/main" val="7217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3" y="363071"/>
            <a:ext cx="7839138" cy="56726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В</a:t>
            </a:r>
            <a:r>
              <a:rPr lang="ru-RU" dirty="0"/>
              <a:t> 1932 году Всесоюзным советом физической культуры был утвержден и введен в действие комплекс «Готов к труду и обороне» </a:t>
            </a:r>
            <a:r>
              <a:rPr lang="ru-RU" dirty="0" err="1"/>
              <a:t>II</a:t>
            </a:r>
            <a:r>
              <a:rPr lang="ru-RU" dirty="0"/>
              <a:t> </a:t>
            </a:r>
            <a:r>
              <a:rPr lang="ru-RU" dirty="0" smtClean="0"/>
              <a:t>ступени, в который вошло </a:t>
            </a:r>
            <a:r>
              <a:rPr lang="ru-RU" dirty="0"/>
              <a:t>уже 25 испытаний — 3 теоретических и 22 практических. </a:t>
            </a:r>
            <a:endParaRPr lang="ru-RU" dirty="0" smtClean="0"/>
          </a:p>
          <a:p>
            <a:r>
              <a:rPr lang="ru-RU" dirty="0" smtClean="0"/>
              <a:t>прыжки на лыжах с трамплина (для мужчин);</a:t>
            </a:r>
          </a:p>
          <a:p>
            <a:r>
              <a:rPr lang="ru-RU" dirty="0" smtClean="0"/>
              <a:t>фехтование</a:t>
            </a:r>
            <a:r>
              <a:rPr lang="ru-RU" dirty="0"/>
              <a:t>;</a:t>
            </a:r>
          </a:p>
          <a:p>
            <a:r>
              <a:rPr lang="ru-RU" dirty="0"/>
              <a:t>прыжки в воду;</a:t>
            </a:r>
          </a:p>
          <a:p>
            <a:r>
              <a:rPr lang="ru-RU" dirty="0"/>
              <a:t>преодоление военного городка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Выполнение </a:t>
            </a:r>
            <a:r>
              <a:rPr lang="ru-RU" dirty="0"/>
              <a:t>испытаний Комплекса ГТО </a:t>
            </a:r>
            <a:r>
              <a:rPr lang="ru-RU" dirty="0" err="1"/>
              <a:t>II</a:t>
            </a:r>
            <a:r>
              <a:rPr lang="ru-RU" dirty="0"/>
              <a:t> ступени было задачей более </a:t>
            </a:r>
            <a:r>
              <a:rPr lang="ru-RU" dirty="0" smtClean="0"/>
              <a:t>сложной и первыми </a:t>
            </a:r>
            <a:r>
              <a:rPr lang="ru-RU" dirty="0"/>
              <a:t>в стране и в Вооруженных Силах, выполнившими все 25 норм и требований ГТО 2-й ступени, стали десять командиров — слушателей Краснознаменной ордена Ленина военной академии имени </a:t>
            </a:r>
            <a:r>
              <a:rPr lang="ru-RU" dirty="0" err="1" smtClean="0"/>
              <a:t>М.В.Фрунзе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www.gto.ru/bundles/gtofront/img/samplepics/hist10.jpg?1.553.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198" y="5238750"/>
            <a:ext cx="381000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2" y="322729"/>
            <a:ext cx="7785349" cy="63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1933 году ЦК ВЛКСМ предложил ввести комплекс испытаний по физической подготовке детей, как начальную ступень их физического развития. Детская ступень комплекса, получившая название «Будь готов к труду и обороне» (</a:t>
            </a:r>
            <a:r>
              <a:rPr lang="ru-RU" dirty="0" err="1"/>
              <a:t>БГТО</a:t>
            </a:r>
            <a:r>
              <a:rPr lang="ru-RU" dirty="0"/>
              <a:t>) начала работать с 1934 года. В нее вошли 16 норм спортивно-технического характера:</a:t>
            </a:r>
          </a:p>
          <a:p>
            <a:r>
              <a:rPr lang="ru-RU" dirty="0"/>
              <a:t>бег на короткие и длинные дистанции;</a:t>
            </a:r>
          </a:p>
          <a:p>
            <a:r>
              <a:rPr lang="ru-RU" dirty="0"/>
              <a:t>прыжки в длину и высоту с разбега;</a:t>
            </a:r>
          </a:p>
          <a:p>
            <a:r>
              <a:rPr lang="ru-RU" dirty="0"/>
              <a:t>метание гранаты, бег на лыжах на 3-5 километров для мальчиков и 2-3 километра для девочек, ходьба в противогазе;</a:t>
            </a:r>
          </a:p>
          <a:p>
            <a:r>
              <a:rPr lang="ru-RU" dirty="0"/>
              <a:t>гимнастические упражнения;</a:t>
            </a:r>
          </a:p>
          <a:p>
            <a:r>
              <a:rPr lang="ru-RU" dirty="0"/>
              <a:t>лазание;</a:t>
            </a:r>
          </a:p>
          <a:p>
            <a:r>
              <a:rPr lang="ru-RU" dirty="0"/>
              <a:t>подтягивание;</a:t>
            </a:r>
          </a:p>
          <a:p>
            <a:r>
              <a:rPr lang="ru-RU" dirty="0"/>
              <a:t>упражнения на равновесие;</a:t>
            </a:r>
          </a:p>
          <a:p>
            <a:r>
              <a:rPr lang="ru-RU" dirty="0"/>
              <a:t>поднятие и переноска тяжестей.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Серебряный зна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022" y="406598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2132" y="376518"/>
            <a:ext cx="7758455" cy="610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За </a:t>
            </a:r>
            <a:r>
              <a:rPr lang="ru-RU" dirty="0"/>
              <a:t>время существования комплекса его нормативную часть не раз изменяли. Наиболее крупные изменения вносились в 1940, 1947, 1955, 1965 и 1972 годах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Введенный в 1972 году новый комплекс </a:t>
            </a:r>
            <a:r>
              <a:rPr lang="ru-RU" dirty="0" smtClean="0"/>
              <a:t>ГТО состоял:</a:t>
            </a:r>
          </a:p>
          <a:p>
            <a:r>
              <a:rPr lang="ru-RU" b="1" dirty="0" smtClean="0"/>
              <a:t>I </a:t>
            </a:r>
            <a:r>
              <a:rPr lang="ru-RU" b="1" dirty="0"/>
              <a:t>ступень</a:t>
            </a:r>
            <a:r>
              <a:rPr lang="ru-RU" dirty="0"/>
              <a:t> - «Смелые и ловкие</a:t>
            </a:r>
            <a:r>
              <a:rPr lang="ru-RU" dirty="0" smtClean="0"/>
              <a:t>»</a:t>
            </a:r>
          </a:p>
          <a:p>
            <a:r>
              <a:rPr lang="ru-RU" b="1" dirty="0" err="1" smtClean="0"/>
              <a:t>II</a:t>
            </a:r>
            <a:r>
              <a:rPr lang="ru-RU" b="1" dirty="0" smtClean="0"/>
              <a:t> ступень</a:t>
            </a:r>
            <a:r>
              <a:rPr lang="ru-RU" dirty="0" smtClean="0"/>
              <a:t> - «Спортивная смена»</a:t>
            </a:r>
          </a:p>
          <a:p>
            <a:r>
              <a:rPr lang="ru-RU" b="1" dirty="0" err="1" smtClean="0"/>
              <a:t>III</a:t>
            </a:r>
            <a:r>
              <a:rPr lang="ru-RU" b="1" dirty="0" smtClean="0"/>
              <a:t> </a:t>
            </a:r>
            <a:r>
              <a:rPr lang="ru-RU" b="1" dirty="0"/>
              <a:t>ступень</a:t>
            </a:r>
            <a:r>
              <a:rPr lang="ru-RU" dirty="0"/>
              <a:t> - «Сила и мужество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b="1" dirty="0" err="1"/>
              <a:t>IV</a:t>
            </a:r>
            <a:r>
              <a:rPr lang="ru-RU" b="1" dirty="0"/>
              <a:t> ступень</a:t>
            </a:r>
            <a:r>
              <a:rPr lang="ru-RU" dirty="0"/>
              <a:t> - «Физическое совершенство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b="1" dirty="0"/>
              <a:t>V ступень</a:t>
            </a:r>
            <a:r>
              <a:rPr lang="ru-RU" dirty="0"/>
              <a:t> — «Бодрость и здоровье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/>
              <a:t>выполнении нормативов Комплекса ГТО участники награждались серебряными и золотыми знаками отличия, для 5-й ступени предусматривался только золотой значок, а для 4-й, кроме того, золотой с отличием.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Бронзовый зна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587" y="197164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02713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</a:t>
            </a:r>
            <a:r>
              <a:rPr lang="ru-RU" dirty="0" smtClean="0"/>
              <a:t>первого значка </a:t>
            </a:r>
            <a:r>
              <a:rPr lang="ru-RU" dirty="0"/>
              <a:t>придуман 15-летним школьником </a:t>
            </a:r>
            <a:r>
              <a:rPr lang="ru-RU" dirty="0" err="1"/>
              <a:t>В.Токтаровым</a:t>
            </a:r>
            <a:endParaRPr lang="ru-RU" dirty="0"/>
          </a:p>
        </p:txBody>
      </p:sp>
      <p:pic>
        <p:nvPicPr>
          <p:cNvPr id="4098" name="Picture 2" descr="http://www.gto.ru/bundles/gtofront/img/samplepics/hist7.jpg?1.553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892" y="1712938"/>
            <a:ext cx="2416880" cy="42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to.ru/bundles/gtofront/img/samplepics/hist8.jpg?1.553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531" y="1711740"/>
            <a:ext cx="2417565" cy="4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to.ru/bundles/gtofront/img/samplepics/hist11.jpg?1.553.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170" y="1711740"/>
            <a:ext cx="2417565" cy="4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55495"/>
            <a:ext cx="7704667" cy="7395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менялся значок 1940-1972 годы</a:t>
            </a:r>
            <a:endParaRPr lang="ru-RU" dirty="0"/>
          </a:p>
        </p:txBody>
      </p:sp>
      <p:pic>
        <p:nvPicPr>
          <p:cNvPr id="5" name="Picture 10" descr="http://www.gto.ru/bundles/gtofront/img/samplepics/hist17.jpg?1.553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06" y="1075345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gto.ru/bundles/gtofront/img/samplepics/hist20.jpg?1.553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381" y="1325417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gto.ru/bundles/gtofront/img/samplepics/hist23.jpg?1.553.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256" y="1578531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ww.gto.ru/bundles/gtofront/img/samplepics/hist29.jpg?1.553.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532" y="3795013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www.gto.ru/bundles/gtofront/img/samplepics/hist46.jpg?1.553.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256" y="4351337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www.gto.ru/bundles/gtofront/img/samplepics/hist41.jpg?1.553.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381" y="4045085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значка ГТО – к олимпийским </a:t>
            </a:r>
            <a:r>
              <a:rPr lang="ru-RU" dirty="0"/>
              <a:t>м</a:t>
            </a:r>
            <a:r>
              <a:rPr lang="ru-RU" dirty="0" smtClean="0"/>
              <a:t>едалям!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Так звучал лозунг вдохновлявший миллионы советских граждан на ежедневные занятия физкультурой, спортом и утренней гимнастикой.</a:t>
            </a:r>
          </a:p>
          <a:p>
            <a:r>
              <a:rPr lang="ru-RU" dirty="0" smtClean="0"/>
              <a:t>Получение значка ГТО было почетно и открывало дорогу в большой спорт. Наличие такого значка говорило о том, что перед вами человек, который старается быть гармонично развитой личностью.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endParaRPr lang="ru-RU" dirty="0"/>
          </a:p>
        </p:txBody>
      </p:sp>
      <p:pic>
        <p:nvPicPr>
          <p:cNvPr id="8" name="Picture 4" descr="http://www.n-i-r.su/files/images/2010-11/2012_-_12/________________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6650" y="3065903"/>
            <a:ext cx="3740150" cy="2548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417</TotalTime>
  <Words>492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Candara</vt:lpstr>
      <vt:lpstr>Corbel</vt:lpstr>
      <vt:lpstr>Calibri</vt:lpstr>
      <vt:lpstr>Book Antiqua</vt:lpstr>
      <vt:lpstr>Times New Roman</vt:lpstr>
      <vt:lpstr>Arial Black</vt:lpstr>
      <vt:lpstr>Arial</vt:lpstr>
      <vt:lpstr>Параллакс</vt:lpstr>
      <vt:lpstr>Документ</vt:lpstr>
      <vt:lpstr>Презентация PowerPoint</vt:lpstr>
      <vt:lpstr>История комплекса ГТО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первого значка придуман 15-летним школьником В.Токтаровым</vt:lpstr>
      <vt:lpstr>Как менялся значок 1940-1972 годы</vt:lpstr>
      <vt:lpstr>От значка ГТО – к олимпийским медалям! </vt:lpstr>
      <vt:lpstr>Комплекс ГТО сегодня</vt:lpstr>
      <vt:lpstr>Горжусь Тобой Отечество</vt:lpstr>
      <vt:lpstr>Презентация PowerPoint</vt:lpstr>
      <vt:lpstr>Ступени комплекса ГТО</vt:lpstr>
      <vt:lpstr>1 ступень</vt:lpstr>
      <vt:lpstr>2 ступень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физкультурно-спортивный комплекс ГТО</dc:title>
  <dc:creator>Дом</dc:creator>
  <cp:lastModifiedBy>loc</cp:lastModifiedBy>
  <cp:revision>38</cp:revision>
  <dcterms:created xsi:type="dcterms:W3CDTF">2015-11-23T09:23:09Z</dcterms:created>
  <dcterms:modified xsi:type="dcterms:W3CDTF">2022-11-24T12:18:44Z</dcterms:modified>
</cp:coreProperties>
</file>