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68" r:id="rId6"/>
    <p:sldId id="261" r:id="rId7"/>
    <p:sldId id="258" r:id="rId8"/>
    <p:sldId id="260" r:id="rId9"/>
    <p:sldId id="262" r:id="rId10"/>
    <p:sldId id="263" r:id="rId11"/>
    <p:sldId id="265" r:id="rId12"/>
    <p:sldId id="266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14E3D-4C13-4068-BBA7-B3DEA7066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E39B28-A055-4915-9162-6C72DBE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3097B8-0443-4625-AD70-4FF07E8D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909FE1-D230-4752-81BB-32013E56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039FB-DF7B-4FAF-B124-93D8FA8E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C124A-2F3B-4A64-8FA5-5B6DDB42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E9F361-07EC-4A71-AB4A-07C1BD7B3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2877C5-F93A-4CD3-A136-3D8F5D80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037644-EBC7-48E1-B0B8-37B06F53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42098B-A9D5-4A87-8AAA-2F3222C8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A0E1271-0A85-443F-951E-B7070EACA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254719-9AEC-4C93-A55D-C784F50CE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E35F9E-EEE9-4E94-8FDC-DA08BBFC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958676-562E-4BEC-99DE-BE7F7EF00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738EE-FE38-4718-8D4F-28C9162F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37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385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1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1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97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7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2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F9150-988A-4498-BEF6-FD6CC745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D1FF88-E220-4675-88CB-63BB4B93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599B0B-46B3-4667-9C8B-CD9B26D0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AF0B9B-62CC-423B-BE63-1371BA6B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2001E1-968D-45AF-9FC0-F45EEB2B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06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9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20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26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95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59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56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61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30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01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5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85F0F-46DF-46F9-9DC4-DCAC407E1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1DC001-4F2F-4254-85D0-07B31A8C7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C54663-FE5E-4A7E-A09D-5FDEBB94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063838-67D4-4487-8AE2-DA0272AE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D6801C-A8D3-49BB-AA25-D7D9D00B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73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01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145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77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9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FB8D1-F267-4222-B366-4696217A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1AA6C-2E93-436D-8DC9-505F7A164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422F72-E90B-4073-9687-657519A24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0932FA-E6E6-4178-862D-36773B83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50C814-417F-4743-8ADB-E487862C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360BB8-B150-44AE-80C6-B2F6D51E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7D70E-4E23-4F3B-97CB-7F5F3338E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4F61FB-55D1-4D43-BDE5-006305A4F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B180A5-D55D-4A2C-9C32-B75F4178B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EA12F6-E3A3-49FD-BF90-66101ED75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F8A366-F44C-4C0A-8F70-AEE6AE410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3A5CA0-5B77-4542-B1B4-C63F2172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2A79C8-23B4-4C42-B357-5EF1AD1C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16C44AA-F0E2-476B-B087-18D9E302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40DCD-F589-4397-AC09-C59B2B2F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035981-36B3-48BB-A02D-7496BE2A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032ECC-4BD0-483B-AB85-D4A5B3381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73F06B-7138-4ADE-91FE-BA27073D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7E69F7-74CD-47E7-B165-422FFBBE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DB51EA-A9AA-4BA7-9643-64C5B7936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9696B5-6D89-40B7-8B77-B7AB6E1C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7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09E29-1279-4E65-849A-F4EA2590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A6C7A8-F6EE-46BF-8BDC-6FC3B497A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5DFB2E-ADB3-4BE7-B45A-60A1A58CF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BFB03B-8EE3-4A1B-928B-924FF402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48552B-50E5-4A1B-96AE-F535A338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B78241-30D7-47B9-B742-62F414D7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82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0BD1B-3308-4410-BAC5-AE39EF65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46FCC5-0ED8-4E4C-A332-4FCC0DCF2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436AE8-38BC-4223-A41E-C629D58FB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905CCE-6921-435B-896F-76C00C3C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C32474-80A5-4404-8D85-20D9DB9D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D95A6D-E25D-47C5-B271-7B5EA2D9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8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CE268-2252-453C-995E-24FDF32B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162B3A-5CFD-4F93-8A4A-9B797F5A9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0536EA-E2E6-4A17-B3DA-A9CAC399E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261F-F9AA-42D9-B742-5130FD952048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D0750-22C7-4647-BB64-F29CE34E0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8911B7-BA6B-4800-8728-95D5FEDEA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74F2-B8FD-4049-BFD8-2474DB1D0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9816" y="1196753"/>
            <a:ext cx="5832648" cy="1470025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prstClr val="white"/>
                </a:solidFill>
              </a:rPr>
              <a:t>Кислоты: химические </a:t>
            </a:r>
            <a:br>
              <a:rPr lang="ru-RU" sz="5400" b="1" dirty="0">
                <a:solidFill>
                  <a:prstClr val="white"/>
                </a:solidFill>
              </a:rPr>
            </a:br>
            <a:r>
              <a:rPr lang="ru-RU" sz="5400" b="1" dirty="0">
                <a:solidFill>
                  <a:prstClr val="white"/>
                </a:solidFill>
              </a:rPr>
              <a:t>свойства, способы получения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4008" y="3908647"/>
            <a:ext cx="4168552" cy="1752600"/>
          </a:xfrm>
        </p:spPr>
        <p:txBody>
          <a:bodyPr>
            <a:normAutofit fontScale="92500"/>
          </a:bodyPr>
          <a:lstStyle/>
          <a:p>
            <a:pPr marL="365125" lvl="0" indent="-255588" algn="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altLang="ru-RU" sz="26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 и биологии </a:t>
            </a:r>
          </a:p>
          <a:p>
            <a:pPr marL="365125" lvl="0" indent="-255588" algn="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altLang="ru-RU" sz="26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70» г. Барнаул</a:t>
            </a:r>
          </a:p>
          <a:p>
            <a:pPr marL="365125" lvl="0" indent="-255588" algn="r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</a:pPr>
            <a:r>
              <a:rPr lang="ru-RU" altLang="ru-RU" sz="26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Шпенглер Мария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2931012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D2CFE-64F9-4226-A27B-715830D34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Получение кислот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4917F6-A9D7-4CB9-AD56-A4485D37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6916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4000" dirty="0"/>
              <a:t>Бескислородные кислоты получают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/>
              <a:t>синтезом простых веществ: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H</a:t>
            </a:r>
            <a:r>
              <a:rPr lang="en-US" sz="4000" baseline="-25000" dirty="0"/>
              <a:t>2</a:t>
            </a:r>
            <a:r>
              <a:rPr lang="en-US" sz="4000" dirty="0"/>
              <a:t> + S </a:t>
            </a:r>
            <a:r>
              <a:rPr lang="ru-RU" sz="3700" dirty="0">
                <a:solidFill>
                  <a:prstClr val="black"/>
                </a:solidFill>
              </a:rPr>
              <a:t>→</a:t>
            </a:r>
            <a:r>
              <a:rPr lang="en-US" sz="4000" dirty="0"/>
              <a:t> H</a:t>
            </a:r>
            <a:r>
              <a:rPr lang="en-US" sz="4000" baseline="-25000" dirty="0"/>
              <a:t>2</a:t>
            </a:r>
            <a:r>
              <a:rPr lang="en-US" sz="4000" dirty="0"/>
              <a:t>S</a:t>
            </a:r>
            <a:endParaRPr lang="ru-RU" sz="4000" dirty="0"/>
          </a:p>
          <a:p>
            <a:pPr>
              <a:spcBef>
                <a:spcPts val="0"/>
              </a:spcBef>
            </a:pPr>
            <a:r>
              <a:rPr lang="ru-RU" sz="4000" dirty="0"/>
              <a:t>Кислородсодержащие кислоты получают взаимодействием кислотного оксида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/>
              <a:t> с водой:</a:t>
            </a:r>
          </a:p>
          <a:p>
            <a:pPr marL="0" indent="0" algn="ctr">
              <a:buNone/>
            </a:pPr>
            <a:r>
              <a:rPr lang="en-US" sz="4000" dirty="0"/>
              <a:t>SO</a:t>
            </a:r>
            <a:r>
              <a:rPr lang="en-US" sz="4000" baseline="-25000" dirty="0"/>
              <a:t>3</a:t>
            </a:r>
            <a:r>
              <a:rPr lang="en-US" sz="4000" dirty="0"/>
              <a:t> + H</a:t>
            </a:r>
            <a:r>
              <a:rPr lang="en-US" sz="4000" baseline="-25000" dirty="0"/>
              <a:t>2</a:t>
            </a:r>
            <a:r>
              <a:rPr lang="en-US" sz="4000" dirty="0"/>
              <a:t>O = H</a:t>
            </a:r>
            <a:r>
              <a:rPr lang="en-US" sz="4000" baseline="-25000" dirty="0"/>
              <a:t>2</a:t>
            </a:r>
            <a:r>
              <a:rPr lang="en-US" sz="4000" dirty="0"/>
              <a:t>SO</a:t>
            </a:r>
            <a:r>
              <a:rPr lang="en-US" sz="4000" baseline="-25000" dirty="0"/>
              <a:t>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0314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DAF54-D955-43F3-B3DD-BE3680AC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4F381-DEB3-44EC-9391-B1140D80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4654"/>
            <a:ext cx="10515600" cy="4351338"/>
          </a:xfrm>
        </p:spPr>
        <p:txBody>
          <a:bodyPr/>
          <a:lstStyle/>
          <a:p>
            <a:pPr lvl="0"/>
            <a:r>
              <a:rPr lang="ru-RU" dirty="0"/>
              <a:t>Габриелян О.С. Химия. 8 класс: учебник для общеобразовательных учреждений. - М: Просвещение, 2019.</a:t>
            </a:r>
          </a:p>
          <a:p>
            <a:pPr lvl="0"/>
            <a:r>
              <a:rPr lang="ru-RU" dirty="0"/>
              <a:t>Габриелян О. С. «Химия. 8 класс. Рабочая тетрадь» -  М.: Просвещение, 2020.</a:t>
            </a:r>
            <a:endParaRPr lang="en-US" dirty="0"/>
          </a:p>
          <a:p>
            <a:r>
              <a:rPr lang="en-US" dirty="0"/>
              <a:t>https://chemege.ru/sposoby-polucheniya-metallov/ryad-aktivnosti-metallov/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65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5CAFA-98CC-49EF-9F76-B6A52EB0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4263B-5551-492F-9A34-9F7FEAC5F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Изучить химические свойства, </a:t>
            </a:r>
          </a:p>
          <a:p>
            <a:pPr marL="0" indent="0">
              <a:buNone/>
            </a:pPr>
            <a:r>
              <a:rPr lang="ru-RU" sz="4000" dirty="0"/>
              <a:t>характерные для класса кислоты;</a:t>
            </a:r>
          </a:p>
          <a:p>
            <a:r>
              <a:rPr lang="ru-RU" sz="4000" dirty="0"/>
              <a:t>и</a:t>
            </a:r>
            <a:r>
              <a:rPr lang="ru-RU" sz="4000"/>
              <a:t>зучить </a:t>
            </a:r>
            <a:r>
              <a:rPr lang="ru-RU" sz="4000" dirty="0"/>
              <a:t>способы получения кислот.</a:t>
            </a:r>
          </a:p>
        </p:txBody>
      </p:sp>
    </p:spTree>
    <p:extLst>
      <p:ext uri="{BB962C8B-B14F-4D97-AF65-F5344CB8AC3E}">
        <p14:creationId xmlns:p14="http://schemas.microsoft.com/office/powerpoint/2010/main" val="209072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275" y="167963"/>
            <a:ext cx="9313160" cy="1143000"/>
          </a:xfrm>
        </p:spPr>
        <p:txBody>
          <a:bodyPr>
            <a:normAutofit fontScale="90000"/>
          </a:bodyPr>
          <a:lstStyle/>
          <a:p>
            <a:br>
              <a:rPr lang="ru-RU" sz="2700" dirty="0"/>
            </a:br>
            <a:br>
              <a:rPr lang="ru-RU" sz="3100" b="1" dirty="0"/>
            </a:br>
            <a:r>
              <a:rPr lang="ru-RU" sz="4800" b="1" dirty="0">
                <a:solidFill>
                  <a:prstClr val="black"/>
                </a:solidFill>
                <a:latin typeface="Calibri Light" panose="020F0302020204030204"/>
              </a:rPr>
              <a:t>Дайте характеристику серной кислоты: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275" y="1310963"/>
            <a:ext cx="9313161" cy="5400600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1) формула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2) по основности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3) по наличию кислорода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4) по растворимости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5) по летучести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ru-RU" sz="3600" dirty="0">
                <a:solidFill>
                  <a:prstClr val="black"/>
                </a:solidFill>
              </a:rPr>
              <a:t>6) по стабильности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86962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A0E7D-8650-43B1-BD8A-F43ED3E6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37" y="351058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Химические свойства кислот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023012-F41F-45F0-B71B-0BB5283C2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Взаимодействие с металлами</a:t>
            </a:r>
          </a:p>
          <a:p>
            <a:pPr lvl="0"/>
            <a:r>
              <a:rPr lang="ru-RU" sz="4000" dirty="0">
                <a:solidFill>
                  <a:prstClr val="black"/>
                </a:solidFill>
              </a:rPr>
              <a:t>Взаимодействие кислот с оксидами </a:t>
            </a:r>
          </a:p>
          <a:p>
            <a:pPr lvl="0"/>
            <a:r>
              <a:rPr lang="ru-RU" sz="4000" dirty="0">
                <a:solidFill>
                  <a:prstClr val="black"/>
                </a:solidFill>
              </a:rPr>
              <a:t>металлов</a:t>
            </a:r>
          </a:p>
          <a:p>
            <a:pPr lvl="0"/>
            <a:r>
              <a:rPr lang="ru-RU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Взаимодействие кислот с гидроксидами металлов</a:t>
            </a:r>
            <a:endParaRPr lang="en-US" sz="40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lvl="0"/>
            <a:r>
              <a:rPr lang="ru-RU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Взаимодействие кислот с солями</a:t>
            </a:r>
            <a:endParaRPr lang="ru-RU" sz="4000" b="1" dirty="0">
              <a:solidFill>
                <a:prstClr val="black"/>
              </a:solidFill>
            </a:endParaRPr>
          </a:p>
          <a:p>
            <a:pPr lvl="0"/>
            <a:endParaRPr lang="ru-RU" sz="4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01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76CF7-2EE4-4549-9EDD-7D6BC4A9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Взаимодействие с металлами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6A8C11-40D0-46FD-AFB7-4855D71D0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Металл + кислота = соль + водород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Zn + HCL → ZnCL</a:t>
            </a:r>
            <a:r>
              <a:rPr lang="en-US" sz="4400" baseline="-25000" dirty="0"/>
              <a:t>2</a:t>
            </a:r>
            <a:r>
              <a:rPr lang="en-US" sz="4400" dirty="0"/>
              <a:t>+ H</a:t>
            </a:r>
            <a:r>
              <a:rPr lang="en-US" sz="4400" baseline="-25000" dirty="0"/>
              <a:t>2 </a:t>
            </a:r>
            <a:r>
              <a:rPr lang="en-US" sz="4400" dirty="0"/>
              <a:t>↑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609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A8047-DA6B-4227-B664-7212F419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49"/>
            <a:ext cx="10515600" cy="1325563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Взаимодействие с металлами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60101-8D2D-4820-92BE-DBFD13E5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5541"/>
            <a:ext cx="10515600" cy="5261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Условия:</a:t>
            </a:r>
          </a:p>
          <a:p>
            <a:r>
              <a:rPr lang="ru-RU" sz="3200" dirty="0"/>
              <a:t>металл должен находиться левее водорода в особом ряду, который называется рядом активности металлов;</a:t>
            </a:r>
          </a:p>
          <a:p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 результате реакции должна образоваться </a:t>
            </a:r>
          </a:p>
          <a:p>
            <a:pPr marL="0" indent="0">
              <a:buNone/>
            </a:pPr>
            <a:r>
              <a:rPr lang="ru-RU" sz="3200" dirty="0"/>
              <a:t>   растворимая соль;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/>
              <a:t>по-особому, не образуя водорода, взаимодействуют с металлами концентрированная серная кислота и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  азотная кислота любой концентрации.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206B38-8E47-45C1-A01A-AA4B3A004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8635"/>
            <a:ext cx="10001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B3542-1BCD-420A-ABAF-D339B81E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7" y="365125"/>
            <a:ext cx="11479236" cy="132556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49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Взаимодействие кислот с оксидами металлов</a:t>
            </a:r>
            <a:br>
              <a:rPr lang="ru-RU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1F8D9F-389A-4F51-A5AC-6A1A12BAC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dirty="0"/>
              <a:t>Кислота + оксид металла</a:t>
            </a:r>
            <a:r>
              <a:rPr lang="en-US" sz="4000" dirty="0">
                <a:solidFill>
                  <a:prstClr val="black"/>
                </a:solidFill>
              </a:rPr>
              <a:t> →</a:t>
            </a:r>
            <a:r>
              <a:rPr lang="ru-RU" sz="4000" dirty="0">
                <a:solidFill>
                  <a:prstClr val="black"/>
                </a:solidFill>
              </a:rPr>
              <a:t> соль + вода</a:t>
            </a:r>
            <a:r>
              <a:rPr lang="ru-RU" sz="4000" dirty="0"/>
              <a:t> </a:t>
            </a:r>
            <a:endParaRPr lang="en-US" sz="4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 err="1"/>
              <a:t>CuO</a:t>
            </a:r>
            <a:r>
              <a:rPr lang="en-US" sz="4000" dirty="0"/>
              <a:t> + 2HNO</a:t>
            </a:r>
            <a:r>
              <a:rPr lang="en-US" sz="4000" baseline="-25000" dirty="0"/>
              <a:t>3</a:t>
            </a:r>
            <a:r>
              <a:rPr lang="en-US" sz="4000" dirty="0"/>
              <a:t> </a:t>
            </a:r>
            <a:r>
              <a:rPr lang="en-US" sz="4000" dirty="0">
                <a:solidFill>
                  <a:prstClr val="black"/>
                </a:solidFill>
              </a:rPr>
              <a:t>→</a:t>
            </a:r>
            <a:r>
              <a:rPr lang="en-US" sz="4000" dirty="0"/>
              <a:t> Cu(NO</a:t>
            </a:r>
            <a:r>
              <a:rPr lang="en-US" sz="4000" baseline="-25000" dirty="0"/>
              <a:t>3</a:t>
            </a:r>
            <a:r>
              <a:rPr lang="en-US" sz="4000" dirty="0"/>
              <a:t>)</a:t>
            </a:r>
            <a:r>
              <a:rPr lang="en-US" sz="4000" baseline="-25000" dirty="0"/>
              <a:t>2</a:t>
            </a:r>
            <a:r>
              <a:rPr lang="en-US" sz="4000" dirty="0"/>
              <a:t> +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090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323F0-2272-4280-B662-6A7DDA5B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Взаимодействие кислот с гидроксидами металлов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0AFB9-4452-40A0-83D1-DAD60DED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dirty="0"/>
              <a:t>Кислота + основание → соль + вода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NaOH + HCl </a:t>
            </a:r>
            <a:r>
              <a:rPr lang="ru-RU" sz="4000" dirty="0">
                <a:solidFill>
                  <a:prstClr val="black"/>
                </a:solidFill>
              </a:rPr>
              <a:t>→</a:t>
            </a:r>
            <a:r>
              <a:rPr lang="en-US" sz="4000" dirty="0"/>
              <a:t> NaCl +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Cu(OH)</a:t>
            </a:r>
            <a:r>
              <a:rPr lang="en-US" sz="4000" baseline="-25000" dirty="0"/>
              <a:t>2</a:t>
            </a:r>
            <a:r>
              <a:rPr lang="en-US" sz="4000" dirty="0"/>
              <a:t> + H</a:t>
            </a:r>
            <a:r>
              <a:rPr lang="en-US" sz="4000" baseline="-25000" dirty="0"/>
              <a:t>2</a:t>
            </a:r>
            <a:r>
              <a:rPr lang="en-US" sz="4000" dirty="0"/>
              <a:t>SO</a:t>
            </a:r>
            <a:r>
              <a:rPr lang="en-US" sz="4000" baseline="-25000" dirty="0"/>
              <a:t>4</a:t>
            </a:r>
            <a:r>
              <a:rPr lang="ru-RU" sz="4000" dirty="0">
                <a:solidFill>
                  <a:prstClr val="black"/>
                </a:solidFill>
              </a:rPr>
              <a:t> → </a:t>
            </a:r>
            <a:r>
              <a:rPr lang="en-US" sz="4000" dirty="0"/>
              <a:t>CuSO</a:t>
            </a:r>
            <a:r>
              <a:rPr lang="en-US" sz="4000" baseline="-25000" dirty="0"/>
              <a:t>4 </a:t>
            </a:r>
            <a:r>
              <a:rPr lang="en-US" sz="4000" dirty="0"/>
              <a:t> + 2H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4552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F6EBD-7297-46AF-AB80-1CA4C04C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Взаимодействие кислот с солями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D3B57-5ACD-4965-9680-DEACBAD7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14" y="155878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000" dirty="0"/>
              <a:t>Кислота + соль</a:t>
            </a:r>
            <a:r>
              <a:rPr lang="ru-RU" sz="4000" dirty="0">
                <a:solidFill>
                  <a:prstClr val="black"/>
                </a:solidFill>
              </a:rPr>
              <a:t> → </a:t>
            </a:r>
            <a:r>
              <a:rPr lang="ru-RU" sz="4000" dirty="0"/>
              <a:t>новая кислота + новая соль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i="1" dirty="0"/>
              <a:t>Условие: в результате реакции образуется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i="1" dirty="0"/>
              <a:t>осадок</a:t>
            </a:r>
            <a:r>
              <a:rPr lang="en-US" sz="3600" i="1" dirty="0"/>
              <a:t> </a:t>
            </a:r>
            <a:r>
              <a:rPr lang="ru-RU" sz="3600" i="1" dirty="0"/>
              <a:t>↓ или газ</a:t>
            </a:r>
            <a:r>
              <a:rPr lang="en-US" sz="3600" i="1" dirty="0"/>
              <a:t> </a:t>
            </a:r>
            <a:r>
              <a:rPr lang="ru-RU" sz="3600" i="1" dirty="0"/>
              <a:t>↑.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BaCl</a:t>
            </a:r>
            <a:r>
              <a:rPr lang="en-US" sz="4000" baseline="-25000" dirty="0"/>
              <a:t>2</a:t>
            </a:r>
            <a:r>
              <a:rPr lang="en-US" sz="4000" dirty="0"/>
              <a:t>+ H</a:t>
            </a:r>
            <a:r>
              <a:rPr lang="en-US" sz="4000" baseline="-25000" dirty="0"/>
              <a:t>2</a:t>
            </a:r>
            <a:r>
              <a:rPr lang="en-US" sz="4000" dirty="0"/>
              <a:t>SO</a:t>
            </a:r>
            <a:r>
              <a:rPr lang="en-US" sz="4000" baseline="-25000" dirty="0"/>
              <a:t>4</a:t>
            </a:r>
            <a:r>
              <a:rPr lang="en-US" sz="4000" dirty="0"/>
              <a:t> </a:t>
            </a:r>
            <a:r>
              <a:rPr lang="ru-RU" sz="4000" dirty="0">
                <a:solidFill>
                  <a:prstClr val="black"/>
                </a:solidFill>
              </a:rPr>
              <a:t>→ </a:t>
            </a:r>
            <a:r>
              <a:rPr lang="en-US" sz="4000" dirty="0"/>
              <a:t>BaSO</a:t>
            </a:r>
            <a:r>
              <a:rPr lang="en-US" sz="4000" baseline="-25000" dirty="0"/>
              <a:t>4 </a:t>
            </a:r>
            <a:r>
              <a:rPr lang="en-US" sz="4000" dirty="0"/>
              <a:t>↓+ 2HCl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Na</a:t>
            </a:r>
            <a:r>
              <a:rPr lang="en-US" sz="4000" baseline="-25000" dirty="0"/>
              <a:t>2</a:t>
            </a:r>
            <a:r>
              <a:rPr lang="en-US" sz="4000" dirty="0"/>
              <a:t>CO</a:t>
            </a:r>
            <a:r>
              <a:rPr lang="en-US" sz="4000" baseline="-25000" dirty="0"/>
              <a:t>3</a:t>
            </a:r>
            <a:r>
              <a:rPr lang="en-US" sz="4000" dirty="0"/>
              <a:t> + 2HNO</a:t>
            </a:r>
            <a:r>
              <a:rPr lang="en-US" sz="4000" baseline="-25000" dirty="0"/>
              <a:t>3</a:t>
            </a:r>
            <a:r>
              <a:rPr lang="en-US" sz="4000" dirty="0"/>
              <a:t> </a:t>
            </a:r>
            <a:r>
              <a:rPr lang="ru-RU" sz="4000" dirty="0">
                <a:solidFill>
                  <a:prstClr val="black"/>
                </a:solidFill>
              </a:rPr>
              <a:t>→</a:t>
            </a:r>
            <a:r>
              <a:rPr lang="en-US" sz="4000" dirty="0"/>
              <a:t> 2NaNO</a:t>
            </a:r>
            <a:r>
              <a:rPr lang="en-US" sz="4000" baseline="-25000" dirty="0"/>
              <a:t>3</a:t>
            </a:r>
            <a:r>
              <a:rPr lang="en-US" sz="4000" dirty="0"/>
              <a:t> + CO</a:t>
            </a:r>
            <a:r>
              <a:rPr lang="en-US" sz="4000" baseline="-25000" dirty="0"/>
              <a:t>2</a:t>
            </a:r>
            <a:r>
              <a:rPr lang="en-US" sz="4000" dirty="0"/>
              <a:t>↑ +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14381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322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Кислоты: химические  свойства, способы получения</vt:lpstr>
      <vt:lpstr>Цель урока:</vt:lpstr>
      <vt:lpstr>  Дайте характеристику серной кислоты: </vt:lpstr>
      <vt:lpstr>Химические свойства кислот</vt:lpstr>
      <vt:lpstr>Взаимодействие с металлами</vt:lpstr>
      <vt:lpstr>Взаимодействие с металлами</vt:lpstr>
      <vt:lpstr>Взаимодействие кислот с оксидами металлов </vt:lpstr>
      <vt:lpstr>Взаимодействие кислот с гидроксидами металлов</vt:lpstr>
      <vt:lpstr>Взаимодействие кислот с солями</vt:lpstr>
      <vt:lpstr>Получение кислот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Кислоты: химические  свойства, способы получения.</dc:title>
  <dc:creator>Шпенглер</dc:creator>
  <cp:lastModifiedBy>Шпенглер</cp:lastModifiedBy>
  <cp:revision>15</cp:revision>
  <dcterms:created xsi:type="dcterms:W3CDTF">2023-03-16T03:40:52Z</dcterms:created>
  <dcterms:modified xsi:type="dcterms:W3CDTF">2023-03-16T11:20:50Z</dcterms:modified>
</cp:coreProperties>
</file>